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9" r:id="rId3"/>
    <p:sldId id="260" r:id="rId4"/>
    <p:sldId id="261" r:id="rId5"/>
    <p:sldId id="262" r:id="rId6"/>
    <p:sldId id="296" r:id="rId7"/>
    <p:sldId id="297" r:id="rId8"/>
    <p:sldId id="298" r:id="rId9"/>
    <p:sldId id="299" r:id="rId10"/>
    <p:sldId id="300" r:id="rId11"/>
    <p:sldId id="294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63" r:id="rId25"/>
    <p:sldId id="264" r:id="rId26"/>
    <p:sldId id="265" r:id="rId27"/>
    <p:sldId id="267" r:id="rId28"/>
    <p:sldId id="266" r:id="rId29"/>
    <p:sldId id="268" r:id="rId30"/>
    <p:sldId id="269" r:id="rId31"/>
    <p:sldId id="270" r:id="rId32"/>
    <p:sldId id="271" r:id="rId33"/>
    <p:sldId id="292" r:id="rId34"/>
    <p:sldId id="293" r:id="rId35"/>
    <p:sldId id="313" r:id="rId36"/>
    <p:sldId id="314" r:id="rId37"/>
    <p:sldId id="315" r:id="rId38"/>
    <p:sldId id="272" r:id="rId39"/>
    <p:sldId id="273" r:id="rId40"/>
    <p:sldId id="274" r:id="rId41"/>
    <p:sldId id="275" r:id="rId42"/>
    <p:sldId id="276" r:id="rId43"/>
    <p:sldId id="288" r:id="rId44"/>
    <p:sldId id="291" r:id="rId45"/>
    <p:sldId id="277" r:id="rId46"/>
    <p:sldId id="278" r:id="rId47"/>
    <p:sldId id="279" r:id="rId48"/>
    <p:sldId id="280" r:id="rId49"/>
    <p:sldId id="281" r:id="rId50"/>
    <p:sldId id="286" r:id="rId51"/>
    <p:sldId id="28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8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8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89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4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62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5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9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2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2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0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09-Oct-17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0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1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2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09-Oct-17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4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544" y="90991"/>
            <a:ext cx="7766936" cy="1646302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Reservoir Engineering I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798" y="2111864"/>
            <a:ext cx="7766936" cy="4310969"/>
          </a:xfrm>
        </p:spPr>
        <p:txBody>
          <a:bodyPr>
            <a:normAutofit/>
          </a:bodyPr>
          <a:lstStyle/>
          <a:p>
            <a:pPr algn="l" rtl="1"/>
            <a:r>
              <a:rPr lang="da-DK" dirty="0" smtClean="0">
                <a:solidFill>
                  <a:schemeClr val="tx1"/>
                </a:solidFill>
              </a:rPr>
              <a:t>University of Basrah</a:t>
            </a:r>
          </a:p>
          <a:p>
            <a:pPr algn="l" rtl="1"/>
            <a:r>
              <a:rPr lang="da-DK" dirty="0" smtClean="0">
                <a:solidFill>
                  <a:schemeClr val="tx1"/>
                </a:solidFill>
              </a:rPr>
              <a:t>Collage of Engineering / Petroleum Engineering Department</a:t>
            </a:r>
          </a:p>
          <a:p>
            <a:pPr algn="l" rtl="1"/>
            <a:r>
              <a:rPr lang="da-DK" dirty="0" smtClean="0">
                <a:solidFill>
                  <a:schemeClr val="tx1"/>
                </a:solidFill>
              </a:rPr>
              <a:t>3rd year </a:t>
            </a:r>
          </a:p>
          <a:p>
            <a:pPr algn="l" rtl="1"/>
            <a:r>
              <a:rPr lang="da-DK" dirty="0" smtClean="0">
                <a:solidFill>
                  <a:schemeClr val="tx1"/>
                </a:solidFill>
              </a:rPr>
              <a:t>Fall Semester 2017 </a:t>
            </a:r>
          </a:p>
          <a:p>
            <a:pPr algn="l" rtl="1"/>
            <a:r>
              <a:rPr lang="da-DK" dirty="0" smtClean="0">
                <a:solidFill>
                  <a:schemeClr val="tx1"/>
                </a:solidFill>
              </a:rPr>
              <a:t>By:  Ahmed Al Alwan</a:t>
            </a:r>
          </a:p>
          <a:p>
            <a:pPr algn="l" rtl="1"/>
            <a:endParaRPr lang="da-DK" dirty="0" smtClean="0">
              <a:solidFill>
                <a:schemeClr val="tx1"/>
              </a:solidFill>
            </a:endParaRPr>
          </a:p>
          <a:p>
            <a:pPr algn="ctr" rtl="1"/>
            <a:r>
              <a:rPr lang="da-DK" dirty="0" smtClean="0">
                <a:solidFill>
                  <a:schemeClr val="accent2">
                    <a:lumMod val="50000"/>
                  </a:schemeClr>
                </a:solidFill>
              </a:rPr>
              <a:t>WELCOME</a:t>
            </a:r>
          </a:p>
          <a:p>
            <a:pPr algn="ctr" rtl="1"/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اهلا وسهلا</a:t>
            </a:r>
            <a:endParaRPr lang="da-DK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university of basra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430" y="90991"/>
            <a:ext cx="1596107" cy="15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Tow-Component (Binary) Systems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350" y="959749"/>
            <a:ext cx="6648068" cy="56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83" y="102824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Multi-Component Systems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547" y="597971"/>
            <a:ext cx="6999446" cy="594153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4283" y="959751"/>
            <a:ext cx="8596668" cy="55797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tx1"/>
                </a:solidFill>
              </a:rPr>
              <a:t>Cricondentherm Tct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    Maximum T above which liquid cannot be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    formed regardless of pressure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Cricondenbar Pcp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    Maximum P above which no gas can be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    formed regardless of temperature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Critical point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Phase envelope (two phase reqion)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Quality lines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Bubble point curve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Dew point curve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Oil reservoir T&lt; Tc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Gas reservoir T&gt; Tc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Oil reservoirs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8" y="1257206"/>
            <a:ext cx="8596668" cy="3880773"/>
          </a:xfrm>
        </p:spPr>
        <p:txBody>
          <a:bodyPr/>
          <a:lstStyle/>
          <a:p>
            <a:r>
              <a:rPr lang="da-DK" dirty="0" smtClean="0"/>
              <a:t>Undersaturated oil res.</a:t>
            </a:r>
          </a:p>
          <a:p>
            <a:r>
              <a:rPr lang="da-DK" dirty="0" smtClean="0"/>
              <a:t>Saturated reservoir</a:t>
            </a:r>
          </a:p>
          <a:p>
            <a:r>
              <a:rPr lang="da-DK" dirty="0" smtClean="0"/>
              <a:t>Gas-cap reservoir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1403" y="916467"/>
            <a:ext cx="6999446" cy="594153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859136" y="2047972"/>
            <a:ext cx="1103523" cy="682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59137" y="1134736"/>
            <a:ext cx="1103523" cy="540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7518" y="3621608"/>
            <a:ext cx="1386757" cy="840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Oil reservoirs – Ordinary black oil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27" y="1434641"/>
            <a:ext cx="6074481" cy="4630944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77334" y="1014835"/>
            <a:ext cx="8596668" cy="3880773"/>
          </a:xfrm>
        </p:spPr>
        <p:txBody>
          <a:bodyPr/>
          <a:lstStyle/>
          <a:p>
            <a:r>
              <a:rPr lang="da-DK" dirty="0" smtClean="0"/>
              <a:t>Approximately equally spaced quality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Oil reservoirs – low shrinkage crude oil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30" y="1018371"/>
            <a:ext cx="66198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1976"/>
            <a:ext cx="11242917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Oil reservoirs – High shrinkage voletile crude oil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84" y="1243930"/>
            <a:ext cx="55721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Oil reservoirs – Near critical crude oil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30" y="1043274"/>
            <a:ext cx="57816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Gas reservoirs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8" y="1257206"/>
            <a:ext cx="8596668" cy="3880773"/>
          </a:xfrm>
        </p:spPr>
        <p:txBody>
          <a:bodyPr/>
          <a:lstStyle/>
          <a:p>
            <a:r>
              <a:rPr lang="da-DK" dirty="0" smtClean="0"/>
              <a:t>Retrograde gas-condensate</a:t>
            </a:r>
          </a:p>
          <a:p>
            <a:r>
              <a:rPr lang="da-DK" dirty="0" smtClean="0"/>
              <a:t>Near-critical gas-condensate</a:t>
            </a:r>
          </a:p>
          <a:p>
            <a:r>
              <a:rPr lang="da-DK" dirty="0" smtClean="0"/>
              <a:t>Wet gas</a:t>
            </a:r>
          </a:p>
          <a:p>
            <a:r>
              <a:rPr lang="da-DK" dirty="0" smtClean="0"/>
              <a:t>Dry gas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1444" y="667445"/>
            <a:ext cx="6999446" cy="59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Gas reservoirs </a:t>
            </a:r>
            <a:r>
              <a:rPr lang="da-DK" dirty="0">
                <a:solidFill>
                  <a:schemeClr val="tx1"/>
                </a:solidFill>
              </a:rPr>
              <a:t>Retrograde gas-condensate</a:t>
            </a: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8" y="1257206"/>
            <a:ext cx="8596668" cy="3880773"/>
          </a:xfrm>
        </p:spPr>
        <p:txBody>
          <a:bodyPr/>
          <a:lstStyle/>
          <a:p>
            <a:r>
              <a:rPr lang="da-DK" dirty="0" smtClean="0"/>
              <a:t>Reservoir temperature lies between Tc and Tct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93" y="1772740"/>
            <a:ext cx="6000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Gas reservoirs </a:t>
            </a:r>
            <a:r>
              <a:rPr lang="da-DK" dirty="0">
                <a:solidFill>
                  <a:schemeClr val="tx1"/>
                </a:solidFill>
              </a:rPr>
              <a:t>Near-critical gas-condensate</a:t>
            </a: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930" y="1257206"/>
            <a:ext cx="57054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Course materials and text books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 smtClean="0">
                <a:solidFill>
                  <a:srgbClr val="FF0000"/>
                </a:solidFill>
              </a:rPr>
              <a:t>Ahmed, Tarek 1964 </a:t>
            </a:r>
          </a:p>
          <a:p>
            <a:pPr marL="0" indent="0">
              <a:buNone/>
            </a:pPr>
            <a:r>
              <a:rPr lang="da-DK" b="1" dirty="0" smtClean="0">
                <a:solidFill>
                  <a:srgbClr val="FF0000"/>
                </a:solidFill>
              </a:rPr>
              <a:t>     Reservoir </a:t>
            </a:r>
            <a:r>
              <a:rPr lang="da-DK" b="1" dirty="0">
                <a:solidFill>
                  <a:srgbClr val="FF0000"/>
                </a:solidFill>
              </a:rPr>
              <a:t>Engineering Handbook/4th eddition 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i="1" dirty="0" smtClean="0">
                <a:solidFill>
                  <a:schemeClr val="tx1"/>
                </a:solidFill>
              </a:rPr>
              <a:t>B.C. Craft and M.F. Hawkings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  </a:t>
            </a:r>
            <a:r>
              <a:rPr lang="da-DK" b="1" dirty="0" smtClean="0">
                <a:solidFill>
                  <a:schemeClr val="tx1"/>
                </a:solidFill>
              </a:rPr>
              <a:t>Applied Petroleum Reservoir Engineering / 2nd Eddition</a:t>
            </a:r>
          </a:p>
          <a:p>
            <a:r>
              <a:rPr lang="da-DK" i="1" dirty="0" smtClean="0">
                <a:solidFill>
                  <a:schemeClr val="tx1"/>
                </a:solidFill>
              </a:rPr>
              <a:t>L. P. Dake </a:t>
            </a:r>
          </a:p>
          <a:p>
            <a:pPr marL="0" indent="0">
              <a:buNone/>
            </a:pPr>
            <a:r>
              <a:rPr lang="da-DK" b="1" dirty="0" smtClean="0">
                <a:solidFill>
                  <a:schemeClr val="tx1"/>
                </a:solidFill>
              </a:rPr>
              <a:t>     Fundamental of Reservoir Engineering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</a:p>
          <a:p>
            <a:r>
              <a:rPr lang="da-DK" b="1" dirty="0" smtClean="0">
                <a:solidFill>
                  <a:schemeClr val="tx1"/>
                </a:solidFill>
              </a:rPr>
              <a:t>Other useful books &amp; articles</a:t>
            </a:r>
            <a:endParaRPr lang="da-DK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 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Gas reservoirs </a:t>
            </a:r>
            <a:r>
              <a:rPr lang="da-DK" dirty="0">
                <a:solidFill>
                  <a:schemeClr val="tx1"/>
                </a:solidFill>
              </a:rPr>
              <a:t>Wet gas</a:t>
            </a: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08" y="747197"/>
            <a:ext cx="73914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Gas reservoirs </a:t>
            </a:r>
            <a:r>
              <a:rPr lang="da-DK" dirty="0">
                <a:solidFill>
                  <a:schemeClr val="tx1"/>
                </a:solidFill>
              </a:rPr>
              <a:t>Dry gas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51" y="1211338"/>
            <a:ext cx="82200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Reservoir-Fluid Properties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740" y="1527816"/>
            <a:ext cx="3686175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40" y="3184718"/>
            <a:ext cx="5705475" cy="33432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56476" y="2848616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a-DK" dirty="0" smtClean="0">
                <a:solidFill>
                  <a:schemeClr val="tx1"/>
                </a:solidFill>
              </a:rPr>
              <a:t>The PVT </a:t>
            </a:r>
            <a:r>
              <a:rPr lang="da-DK" dirty="0" smtClean="0">
                <a:solidFill>
                  <a:schemeClr val="tx1"/>
                </a:solidFill>
              </a:rPr>
              <a:t>Analyses for gas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46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Standard Volume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90291" y="516807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a-DK" dirty="0" smtClean="0">
                <a:solidFill>
                  <a:schemeClr val="tx1"/>
                </a:solidFill>
              </a:rPr>
              <a:t>The volume occupied by 1 Ib-mole of gas at standard conditions 14.7 psi and 60 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18" y="1407027"/>
            <a:ext cx="59340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3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General Gas Properties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66527"/>
            <a:ext cx="9799706" cy="494529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Hemogeneous fluids of low density and low viscosity.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Independent shape and volume, but expand to fill completely the vessel in which they are contained.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The molcules are farther apart than in liquids.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Any change in pressure has a much greater effect on the density of a gas than of a liquid. 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chemeClr val="tx1"/>
                </a:solidFill>
              </a:rPr>
              <a:t>Ideal gas properties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The volume occupied by the molecules is insignificant with respect to the volume occupied by the gas.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There are no</a:t>
            </a:r>
            <a:r>
              <a:rPr lang="da-DK" dirty="0" smtClean="0">
                <a:solidFill>
                  <a:srgbClr val="FF0000"/>
                </a:solidFill>
              </a:rPr>
              <a:t> attractive </a:t>
            </a:r>
            <a:r>
              <a:rPr lang="da-DK" dirty="0" smtClean="0">
                <a:solidFill>
                  <a:schemeClr val="tx1"/>
                </a:solidFill>
              </a:rPr>
              <a:t>or </a:t>
            </a:r>
            <a:r>
              <a:rPr lang="da-DK" dirty="0" smtClean="0">
                <a:solidFill>
                  <a:srgbClr val="FF0000"/>
                </a:solidFill>
              </a:rPr>
              <a:t>repulsive</a:t>
            </a:r>
            <a:r>
              <a:rPr lang="da-DK" dirty="0" smtClean="0">
                <a:solidFill>
                  <a:schemeClr val="tx1"/>
                </a:solidFill>
              </a:rPr>
              <a:t> forces between the molecules or between molecules and the walls of the container.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All collisions of molecules are perfectly elastic, that is, there is no loss of internal energy upon collision.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Boyle’s Equation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The volume of an ideal gas is inversely propotional to pressure for a given mass of gas at constant temperature. 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P: is the pressure psi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V: volume  ft^3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35" y="3408044"/>
            <a:ext cx="3494588" cy="7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C</a:t>
            </a:r>
            <a:r>
              <a:rPr lang="da-DK" dirty="0" smtClean="0">
                <a:solidFill>
                  <a:schemeClr val="tx1"/>
                </a:solidFill>
              </a:rPr>
              <a:t>harle’s Equation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The volume of an ideal gas is directly propotional to temperature for a given mass of gas at constant pressure. 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T: is the temperature F, or R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V: volume ft^3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75" y="3075396"/>
            <a:ext cx="3141238" cy="6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Avogadro’s Law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Under the same conditions of temperature and pressure, equal volumes of all ideal gases contain the same number of molecules.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or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At a given temperature and pressure one molecular weight of any ideal gas occupies the same volume as one molecular weight of any ideal gas.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There are 2.73x10^26 molecules per pound mole of ideal gas. 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Equation of State for an Ideal Gas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5075"/>
            <a:ext cx="8596668" cy="531013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For a given mass of gas at stage-1 of volume V1, pressure P1, and temperature T1. If there will be a change to stage-2 of volume V2, pressure P2  and constant temperature. Boyle’s equation will be:- 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In the case of change stage-1 to stage-2 of volume V2, temperature T2 and constant pressure. Charle’s law will be:- 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Eliminating of volume V gives:- 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                        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675875"/>
            <a:ext cx="2689740" cy="5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8765"/>
            <a:ext cx="2610630" cy="826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5323825"/>
            <a:ext cx="1423980" cy="64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035" y="5323825"/>
            <a:ext cx="1344870" cy="6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Equation of State for an Ideal Gas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5075"/>
            <a:ext cx="8596668" cy="531013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From the previous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               or</a:t>
            </a: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Where R is the universal gas constant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The volume V is the volume of one molecular weight of the gas, the molar volume. For n moles of ideal gas the equation will be :-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Which is called ideal gas law, general gas law, the perfect gas law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It can be also written as:-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Where m is mass and v is the volume of one unit of mass, or the specific volume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26723"/>
            <a:ext cx="1060644" cy="601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84" b="88480"/>
          <a:stretch/>
        </p:blipFill>
        <p:spPr>
          <a:xfrm>
            <a:off x="2449417" y="1789129"/>
            <a:ext cx="1670892" cy="476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925975"/>
            <a:ext cx="1081170" cy="380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5452874"/>
            <a:ext cx="3006180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Group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8973"/>
            <a:ext cx="8081076" cy="475238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Make groups of 3 or 4 students and try to contact each other to contribute both in the REPORT proplems solution and presentations. You will be asked to submit weekly or monthly report of problem solution. 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Equation of State for an Ideal Gas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5075"/>
            <a:ext cx="8596668" cy="5310130"/>
          </a:xfrm>
        </p:spPr>
        <p:txBody>
          <a:bodyPr/>
          <a:lstStyle/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Where:-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P: absolute pressure (psi)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V: volume (ft^3)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n</a:t>
            </a:r>
            <a:r>
              <a:rPr lang="da-DK" dirty="0" smtClean="0">
                <a:solidFill>
                  <a:schemeClr val="tx1"/>
                </a:solidFill>
              </a:rPr>
              <a:t>: number of moles (Ib.mole)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T: Temperature (R)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R: the universal gas constant, which for the above units has the value of 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    (10.730 psi.ft^3/Ib.mole R) 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m: weight of gas (Ib)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M: molecular weight (Ib/Ib.mole)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48190"/>
            <a:ext cx="1081170" cy="38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047389"/>
            <a:ext cx="1047750" cy="6191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7162" y="1319789"/>
            <a:ext cx="1641513" cy="837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7334" y="4935557"/>
            <a:ext cx="1047750" cy="815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Equation of State for an Ideal Gas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5075"/>
            <a:ext cx="8596668" cy="531013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Example-1: three pounds of n-butane are placed in a vessel at 120F and 60psi. Calculate the volume and the density of the gas assuming an ideal gas behavior given the molar weight of the n-butane is 58.123.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Example-2: calculate the mass and the density of methane gas contained at 1000psi and 68F in a cylinder with volume of 3.20 ft^3. Assume that methane is an ideal gas of molecular weight 16.04 Ib/Ib.mole. 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For the report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Problem-1: Derive the equation of state (ideal gas law) from the kenetic theory of gasses. </a:t>
            </a:r>
          </a:p>
        </p:txBody>
      </p:sp>
    </p:spTree>
    <p:extLst>
      <p:ext uri="{BB962C8B-B14F-4D97-AF65-F5344CB8AC3E}">
        <p14:creationId xmlns:p14="http://schemas.microsoft.com/office/powerpoint/2010/main" val="7629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Dalton’s Law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5923"/>
            <a:ext cx="8596668" cy="5177928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The total pressure exerted by a mixture of gases is equal to the sum of pressures exerted by its components. The pressure exerted by each of the component gases is known as the partial pressure. 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Where: yi is the mole fraction of the components in the gas mixture. </a:t>
            </a: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Apparent molecular weight.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Ma: apparent molecular weight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Mi: molecular weight of the component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y</a:t>
            </a:r>
            <a:r>
              <a:rPr lang="da-DK" dirty="0" smtClean="0">
                <a:solidFill>
                  <a:schemeClr val="tx1"/>
                </a:solidFill>
              </a:rPr>
              <a:t>i: is the mole fraction of the component</a:t>
            </a: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9903"/>
            <a:ext cx="4614751" cy="518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576723"/>
            <a:ext cx="3981871" cy="675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02" y="3094963"/>
            <a:ext cx="2531520" cy="760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878" y="3131043"/>
            <a:ext cx="2505150" cy="68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4" y="4262743"/>
            <a:ext cx="1133910" cy="472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003" y="4533564"/>
            <a:ext cx="1724025" cy="6191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990003" y="4384713"/>
            <a:ext cx="1724025" cy="947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052529" y="-1052529"/>
            <a:ext cx="6719453" cy="8824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3667" y="2996588"/>
            <a:ext cx="1905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Remember to change the temperature unit from F to R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88963" y="1333041"/>
            <a:ext cx="627962" cy="5078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8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07730" y="-859819"/>
            <a:ext cx="6105429" cy="8437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5233" y="819714"/>
            <a:ext cx="727114" cy="5459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80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Density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5857875" cy="17811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827" y="334908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dirty="0" smtClean="0">
                <a:solidFill>
                  <a:schemeClr val="tx1"/>
                </a:solidFill>
              </a:rPr>
              <a:t>Specific Volume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27" y="4343903"/>
            <a:ext cx="34956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Specific Gravity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65539"/>
            <a:ext cx="1876425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654" y="1496005"/>
            <a:ext cx="77628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6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01" y="486104"/>
            <a:ext cx="84296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319489"/>
            <a:ext cx="9039543" cy="572187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Example: A gas well producing a natural gas with following compositions: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Calculate:-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Apparent molecular weight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Specific gravity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Gas density at 2000psi and 150F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Specific volume at 2000psi and 150F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803281"/>
            <a:ext cx="59150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319489"/>
            <a:ext cx="9039543" cy="6092328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Problem-2 for the report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Problem-3 for the report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617485"/>
            <a:ext cx="5906881" cy="432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5543543"/>
            <a:ext cx="5353111" cy="10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Remember all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Quiet zone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Silent iphones and electronic devices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Raise your hand and feel free to ask questions (no hisitation) </a:t>
            </a:r>
          </a:p>
          <a:p>
            <a:r>
              <a:rPr lang="da-DK" dirty="0">
                <a:solidFill>
                  <a:schemeClr val="tx1"/>
                </a:solidFill>
              </a:rPr>
              <a:t>Early showing up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Voting democracy (not all the time)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Group work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FT 10 Minutes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Campusnet Group (Telegram or WhatsApp).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Image result for quiet zo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59" y="2160589"/>
            <a:ext cx="32861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no ph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Image result for no pho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Image result for no ph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59" y="3321464"/>
            <a:ext cx="1176814" cy="116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showing up earl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2A2AF"/>
              </a:clrFrom>
              <a:clrTo>
                <a:srgbClr val="92A2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59" y="4712115"/>
            <a:ext cx="186372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5804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Compressibility z-factor, behavior of Real gases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5923"/>
            <a:ext cx="8596668" cy="478543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Equation </a:t>
            </a:r>
            <a:r>
              <a:rPr lang="da-DK" smtClean="0">
                <a:solidFill>
                  <a:schemeClr val="tx1"/>
                </a:solidFill>
              </a:rPr>
              <a:t>of state-real gases</a:t>
            </a: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Where z is the gas compressibility factor which is dimentionless quantity and is define as the ratio of the actual volume on n-mole of gas at T and p to the ideal volume of the same number of moles at the same T and P. 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Z=1 for ideal gas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z≠1 for real gas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97" y="1683686"/>
            <a:ext cx="1885950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97" y="3648642"/>
            <a:ext cx="32480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5804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Determination of z-factor,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55923"/>
                <a:ext cx="8596668" cy="544381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a-DK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a-DK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a-DK" dirty="0" smtClean="0">
                  <a:solidFill>
                    <a:schemeClr val="tx1"/>
                  </a:solidFill>
                </a:endParaRPr>
              </a:p>
              <a:p>
                <a:r>
                  <a:rPr lang="da-DK" dirty="0" smtClean="0">
                    <a:solidFill>
                      <a:schemeClr val="tx1"/>
                    </a:solidFill>
                  </a:rPr>
                  <a:t>Pseudo-reduced pressure</a:t>
                </a:r>
              </a:p>
              <a:p>
                <a:pPr marL="0" indent="0">
                  <a:buNone/>
                </a:pPr>
                <a:endParaRPr lang="da-DK" dirty="0" smtClean="0">
                  <a:solidFill>
                    <a:schemeClr val="tx1"/>
                  </a:solidFill>
                </a:endParaRPr>
              </a:p>
              <a:p>
                <a:r>
                  <a:rPr lang="da-DK" dirty="0" smtClean="0">
                    <a:solidFill>
                      <a:schemeClr val="tx1"/>
                    </a:solidFill>
                  </a:rPr>
                  <a:t>Pseudo-reduced temperature</a:t>
                </a:r>
              </a:p>
              <a:p>
                <a:pPr marL="0" indent="0">
                  <a:buNone/>
                </a:pPr>
                <a:r>
                  <a:rPr lang="da-DK" dirty="0" smtClean="0">
                    <a:solidFill>
                      <a:schemeClr val="tx1"/>
                    </a:solidFill>
                  </a:rPr>
                  <a:t>Where:</a:t>
                </a:r>
              </a:p>
              <a:p>
                <a:pPr marL="0" indent="0">
                  <a:buNone/>
                </a:pPr>
                <a:r>
                  <a:rPr lang="da-DK" dirty="0" smtClean="0">
                    <a:solidFill>
                      <a:schemeClr val="tx1"/>
                    </a:solidFill>
                  </a:rPr>
                  <a:t>p: system pressure psi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da-DK" dirty="0" smtClean="0">
                    <a:solidFill>
                      <a:schemeClr val="tx1"/>
                    </a:solidFill>
                  </a:rPr>
                  <a:t>: pseudo reduced pressure, dimensionless</a:t>
                </a:r>
              </a:p>
              <a:p>
                <a:pPr marL="0" indent="0">
                  <a:buNone/>
                </a:pPr>
                <a:r>
                  <a:rPr lang="da-DK" dirty="0" smtClean="0">
                    <a:solidFill>
                      <a:schemeClr val="tx1"/>
                    </a:solidFill>
                  </a:rPr>
                  <a:t>T: system temperature 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da-DK" dirty="0" smtClean="0">
                    <a:solidFill>
                      <a:schemeClr val="tx1"/>
                    </a:solidFill>
                  </a:rPr>
                  <a:t>: pseudo reduced tremperature, dimensionless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a-DK" dirty="0" smtClean="0">
                    <a:solidFill>
                      <a:schemeClr val="tx1"/>
                    </a:solidFill>
                  </a:rPr>
                  <a:t>,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a-DK" dirty="0" smtClean="0">
                    <a:solidFill>
                      <a:schemeClr val="tx1"/>
                    </a:solidFill>
                  </a:rPr>
                  <a:t>: pseudo critical pressure and temperature, respectively </a:t>
                </a:r>
                <a:endParaRPr lang="da-DK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a-DK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a-DK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a-DK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55923"/>
                <a:ext cx="8596668" cy="5443815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446" y="2232699"/>
            <a:ext cx="1402642" cy="817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179" y="3050239"/>
            <a:ext cx="1323909" cy="7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5804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Determination of z-factor,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5923"/>
            <a:ext cx="8596668" cy="5443815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There are two ways of finding the Pseudo critical  pressure and temperature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1- molar fraction components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Then using Standing-Kazz chart to find the z-factor as shown in the figure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085093"/>
            <a:ext cx="2124075" cy="79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46" y="2787743"/>
            <a:ext cx="20764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052529" y="-1052529"/>
            <a:ext cx="6719453" cy="8824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3667" y="2996588"/>
            <a:ext cx="1905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Remember to change the temperature unit from F to 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90630" y="1542361"/>
            <a:ext cx="1156771" cy="5078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5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62814" y="-992020"/>
            <a:ext cx="6105429" cy="8437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8935" y="687512"/>
            <a:ext cx="1222872" cy="559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8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626" y="185718"/>
            <a:ext cx="5695720" cy="69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41523"/>
            <a:ext cx="8596668" cy="569983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Example: A gas reservoir has the following gas composition, the initial reservoir pressure and temperature are 3000psi and 180F. Calculate the gas compressibility factor under the reservoir conditions.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99" y="1265151"/>
            <a:ext cx="7286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5804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Determination of z-factor,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5923"/>
            <a:ext cx="8596668" cy="5443815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The second way of finding the Pseudo critical  pressure and temperature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2</a:t>
            </a:r>
            <a:r>
              <a:rPr lang="da-DK" dirty="0" smtClean="0">
                <a:solidFill>
                  <a:schemeClr val="tx1"/>
                </a:solidFill>
              </a:rPr>
              <a:t>- from the specific gravity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27185"/>
            <a:ext cx="5762625" cy="3152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43" y="5144189"/>
            <a:ext cx="40481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583" y="88135"/>
            <a:ext cx="6509462" cy="65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62709"/>
            <a:ext cx="8596668" cy="557865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Example: Rework the last example to calulate the z-factor using the specific gravity method. 5min </a:t>
            </a:r>
          </a:p>
          <a:p>
            <a:pPr marL="0" indent="0">
              <a:buNone/>
            </a:pPr>
            <a:r>
              <a:rPr lang="da-DK" dirty="0" smtClean="0"/>
              <a:t>Remember the specific gravity is defined as: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19" y="1537483"/>
            <a:ext cx="1219200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493485"/>
            <a:ext cx="54387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Lecture-1 outlines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Phase Behavior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Reservoir-Fluid Properties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Gas Properties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Boyle’s law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Charle’s law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Avogadro’s law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Equation of state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Dalton’s law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Compressibility factor (z-factor)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3389"/>
            <a:ext cx="8596668" cy="6334698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Problem-4 for the report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Note : use the two ways of finding the pseudo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749351"/>
            <a:ext cx="5564071" cy="1062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20" y="1594456"/>
            <a:ext cx="5458591" cy="4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See you next time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59880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 smtClean="0">
                <a:solidFill>
                  <a:schemeClr val="tx1"/>
                </a:solidFill>
              </a:rPr>
              <a:t>Oppurtunity for the first groups: 2 or </a:t>
            </a:r>
            <a:r>
              <a:rPr lang="da-DK" dirty="0">
                <a:solidFill>
                  <a:schemeClr val="tx1"/>
                </a:solidFill>
              </a:rPr>
              <a:t>3</a:t>
            </a: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>
                <a:solidFill>
                  <a:schemeClr val="tx1"/>
                </a:solidFill>
              </a:rPr>
              <a:t>Prepare a short presentation of 10 min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>
                <a:solidFill>
                  <a:schemeClr val="tx1"/>
                </a:solidFill>
              </a:rPr>
              <a:t>Choose a subject yourselves (related to the petroleum engineering, Reprot problems)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HAVE A NICE TIME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Review of Basic Phase Behavior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59523"/>
            <a:ext cx="10998851" cy="458183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A phase is defined as any homogeneous part of a system that is physically distinct and separated from other parts of the system by definite boundaries.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Example of H2O (water)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Solid Phase (ice) </a:t>
            </a:r>
            <a:endParaRPr lang="da-DK" dirty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Liquid Phase (water)</a:t>
            </a:r>
            <a:endParaRPr lang="da-DK" dirty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Gas (vapor) Phase </a:t>
            </a: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74" y="2137272"/>
            <a:ext cx="4652681" cy="47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Single-Component 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42" y="972545"/>
            <a:ext cx="10998851" cy="5314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Hydrocarbon systems found in petroleum reservoirs are known to display multi-phase behavior over wide ranges of pressure and temperatures.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The most important phase which occur in petroleum reservoirs are:-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Liquid Phase (crude oils or condensates)</a:t>
            </a:r>
            <a:endParaRPr lang="da-DK" dirty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Gas Phase (natural gas)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IMPORTANT</a:t>
            </a:r>
            <a:endParaRPr lang="da-DK" dirty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Increase the pressure at T1 from E to F </a:t>
            </a: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   where liquid starts to condense at pd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   dew-point pressure point F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From F to G tow-phase are existed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Point G is the bubble-point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The same happens for T2, T3 ....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No more tow-phase over point C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6669" y="2293345"/>
            <a:ext cx="6203587" cy="42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Single-Component 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42" y="972545"/>
            <a:ext cx="10998851" cy="5314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Single-component P-T diagram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08" y="1404467"/>
            <a:ext cx="5995758" cy="54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Tow-Component (Binary) Systems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75" y="1061273"/>
            <a:ext cx="5072656" cy="531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9990" y="1148748"/>
            <a:ext cx="5444726" cy="51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1805</TotalTime>
  <Words>1498</Words>
  <Application>Microsoft Office PowerPoint</Application>
  <PresentationFormat>Widescreen</PresentationFormat>
  <Paragraphs>287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Cambria Math</vt:lpstr>
      <vt:lpstr>Tahoma</vt:lpstr>
      <vt:lpstr>Trebuchet MS</vt:lpstr>
      <vt:lpstr>Wingdings</vt:lpstr>
      <vt:lpstr>Wingdings 3</vt:lpstr>
      <vt:lpstr>Facet</vt:lpstr>
      <vt:lpstr>Reservoir Engineering I </vt:lpstr>
      <vt:lpstr>Course materials and text books </vt:lpstr>
      <vt:lpstr>Group work</vt:lpstr>
      <vt:lpstr>Remember all time</vt:lpstr>
      <vt:lpstr>Lecture-1 outlines</vt:lpstr>
      <vt:lpstr>Review of Basic Phase Behavior</vt:lpstr>
      <vt:lpstr>Single-Component Systems</vt:lpstr>
      <vt:lpstr>Single-Component Systems</vt:lpstr>
      <vt:lpstr>Tow-Component (Binary) Systems</vt:lpstr>
      <vt:lpstr>Tow-Component (Binary) Systems</vt:lpstr>
      <vt:lpstr>Multi-Component Systems</vt:lpstr>
      <vt:lpstr>Oil reservoirs </vt:lpstr>
      <vt:lpstr>Oil reservoirs – Ordinary black oil </vt:lpstr>
      <vt:lpstr>Oil reservoirs – low shrinkage crude oil  </vt:lpstr>
      <vt:lpstr>Oil reservoirs – High shrinkage voletile crude oil </vt:lpstr>
      <vt:lpstr>Oil reservoirs – Near critical crude oil  </vt:lpstr>
      <vt:lpstr>Gas reservoirs </vt:lpstr>
      <vt:lpstr>Gas reservoirs Retrograde gas-condensate </vt:lpstr>
      <vt:lpstr>Gas reservoirs Near-critical gas-condensate </vt:lpstr>
      <vt:lpstr>Gas reservoirs Wet gas </vt:lpstr>
      <vt:lpstr>Gas reservoirs Dry gas </vt:lpstr>
      <vt:lpstr>Reservoir-Fluid Properties</vt:lpstr>
      <vt:lpstr>Standard Volume</vt:lpstr>
      <vt:lpstr>General Gas Properties</vt:lpstr>
      <vt:lpstr>Boyle’s Equation </vt:lpstr>
      <vt:lpstr>Charle’s Equation </vt:lpstr>
      <vt:lpstr>Avogadro’s Law </vt:lpstr>
      <vt:lpstr>Equation of State for an Ideal Gas </vt:lpstr>
      <vt:lpstr>Equation of State for an Ideal Gas </vt:lpstr>
      <vt:lpstr>Equation of State for an Ideal Gas </vt:lpstr>
      <vt:lpstr>Equation of State for an Ideal Gas </vt:lpstr>
      <vt:lpstr>Dalton’s Law </vt:lpstr>
      <vt:lpstr>PowerPoint Presentation</vt:lpstr>
      <vt:lpstr>PowerPoint Presentation</vt:lpstr>
      <vt:lpstr>Density </vt:lpstr>
      <vt:lpstr>Specific Gravity  </vt:lpstr>
      <vt:lpstr>PowerPoint Presentation</vt:lpstr>
      <vt:lpstr>PowerPoint Presentation</vt:lpstr>
      <vt:lpstr>PowerPoint Presentation</vt:lpstr>
      <vt:lpstr>Compressibility z-factor, behavior of Real gases</vt:lpstr>
      <vt:lpstr>Determination of z-factor, </vt:lpstr>
      <vt:lpstr>Determination of z-factor, </vt:lpstr>
      <vt:lpstr>PowerPoint Presentation</vt:lpstr>
      <vt:lpstr>PowerPoint Presentation</vt:lpstr>
      <vt:lpstr>PowerPoint Presentation</vt:lpstr>
      <vt:lpstr>PowerPoint Presentation</vt:lpstr>
      <vt:lpstr>Determination of z-factor, </vt:lpstr>
      <vt:lpstr>PowerPoint Presentation</vt:lpstr>
      <vt:lpstr>PowerPoint Presentation</vt:lpstr>
      <vt:lpstr>PowerPoint Presentation</vt:lpstr>
      <vt:lpstr>See you next time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Engineering</dc:title>
  <dc:creator>ahmed pc</dc:creator>
  <cp:lastModifiedBy>ahmed pc</cp:lastModifiedBy>
  <cp:revision>142</cp:revision>
  <dcterms:created xsi:type="dcterms:W3CDTF">2017-02-06T11:10:14Z</dcterms:created>
  <dcterms:modified xsi:type="dcterms:W3CDTF">2017-10-09T11:35:34Z</dcterms:modified>
</cp:coreProperties>
</file>